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D3A27-EB51-4F6E-88A1-46B045B310D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735E1-163C-488B-9560-61371852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75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DCFA2530-639E-4427-B063-9351B7B47996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679"/>
            <a:ext cx="5030431" cy="411496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01642CFF-3644-44CF-824D-6FCC531326AA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679"/>
            <a:ext cx="5030431" cy="411496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Because of their high degree of functionality and their naivete, those with AS are often viewed as eccentric and odd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5EA29643-FBD2-48EC-87F2-A5F09D70A6C6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679"/>
            <a:ext cx="5030431" cy="411496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706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077EDF8D-E062-439A-B1E0-F5647989A9FC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679"/>
            <a:ext cx="5030431" cy="411496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4BEFFD49-182A-4900-897A-DA296C190942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679"/>
            <a:ext cx="5030431" cy="411496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05F068D-CE12-43B5-A5B1-3152059A1F93}" type="slidenum">
              <a:rPr lang="en-GB">
                <a:latin typeface="Times New Roman" pitchFamily="18" charset="0"/>
              </a:rPr>
              <a:pPr/>
              <a:t>9</a:t>
            </a:fld>
            <a:endParaRPr lang="en-GB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dirty="0" smtClean="0"/>
              <a:t>Failure to recognise the communicative effect of ones utterances</a:t>
            </a:r>
          </a:p>
          <a:p>
            <a:endParaRPr lang="en-GB" dirty="0" smtClean="0"/>
          </a:p>
          <a:p>
            <a:r>
              <a:rPr lang="en-GB" dirty="0" smtClean="0"/>
              <a:t>20% - 50% individuals remain mute, equal difficulty in acquiring sign language / gestures</a:t>
            </a:r>
          </a:p>
          <a:p>
            <a:endParaRPr lang="en-GB" dirty="0" smtClean="0"/>
          </a:p>
          <a:p>
            <a:r>
              <a:rPr lang="en-GB" dirty="0" smtClean="0"/>
              <a:t>No opportunity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</a:t>
            </a: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4DD7851C-F88D-44E0-97B6-26FA3BB96924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3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7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8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6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5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1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27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3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5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0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3B0E1-D541-44B7-ADB3-3E018B77C310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9C62E-89B3-492B-A6CD-ACEC779E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" y="685800"/>
            <a:ext cx="9144000" cy="2514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Impaired Executive Functioning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8153400" cy="48768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Working Memory		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Inhibitions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Planning/Organization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Flexibility/Set Shifting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Emotional Regulation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Difficulties in Self Monitoring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Rigid, Inflexible, Perseverative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Lack of future orientation (stuck in the future</a:t>
            </a:r>
            <a:r>
              <a:rPr lang="en-US" sz="2800" smtClean="0"/>
              <a:t>)</a:t>
            </a:r>
          </a:p>
        </p:txBody>
      </p:sp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pic>
        <p:nvPicPr>
          <p:cNvPr id="27653" name="Picture 4" descr="frontal lo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2133600"/>
            <a:ext cx="25622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68363"/>
            <a:ext cx="8686800" cy="13112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Foundations of Communication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09800"/>
            <a:ext cx="7924800" cy="4343400"/>
          </a:xfrm>
        </p:spPr>
        <p:txBody>
          <a:bodyPr/>
          <a:lstStyle/>
          <a:p>
            <a:pPr eaLnBrk="1" hangingPunct="1"/>
            <a:r>
              <a:rPr lang="en-US" smtClean="0"/>
              <a:t>Non-verbal interaction-motor imitation, gestures, reciprocal play</a:t>
            </a:r>
          </a:p>
          <a:p>
            <a:pPr eaLnBrk="1" hangingPunct="1"/>
            <a:r>
              <a:rPr lang="en-US" smtClean="0"/>
              <a:t>Social interaction-verbal imitation, reciprocal interaction</a:t>
            </a:r>
          </a:p>
          <a:p>
            <a:pPr eaLnBrk="1" hangingPunct="1"/>
            <a:r>
              <a:rPr lang="en-US" smtClean="0"/>
              <a:t>Essential skills in motor imitation and verbal imitation lay the foundation for later developing social and communication skills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7C107980-9C91-4AF2-88FD-18C97BF24535}" type="datetime1">
              <a:rPr lang="en-US" smtClean="0">
                <a:solidFill>
                  <a:schemeClr val="tx1"/>
                </a:solidFill>
              </a:rPr>
              <a:pPr/>
              <a:t>12/16/2011</a:t>
            </a:fld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fld id="{3C861B77-0792-4970-919C-133CFA422D81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Communication Characteristics in Children with ASD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Echolalic</a:t>
            </a:r>
          </a:p>
          <a:p>
            <a:pPr eaLnBrk="1" hangingPunct="1"/>
            <a:r>
              <a:rPr lang="en-US" smtClean="0"/>
              <a:t>Disorganized processing of information</a:t>
            </a:r>
          </a:p>
          <a:p>
            <a:pPr eaLnBrk="1" hangingPunct="1"/>
            <a:r>
              <a:rPr lang="en-US" smtClean="0"/>
              <a:t>Atypical interactions</a:t>
            </a:r>
          </a:p>
          <a:p>
            <a:pPr eaLnBrk="1" hangingPunct="1"/>
            <a:r>
              <a:rPr lang="en-US" smtClean="0"/>
              <a:t>Spontaneous vs. elicited imitation</a:t>
            </a:r>
          </a:p>
          <a:p>
            <a:pPr eaLnBrk="1" hangingPunct="1"/>
            <a:r>
              <a:rPr lang="en-US" smtClean="0"/>
              <a:t> Limited use of non verbal behavior</a:t>
            </a:r>
          </a:p>
          <a:p>
            <a:pPr lvl="1" eaLnBrk="1" hangingPunct="1"/>
            <a:r>
              <a:rPr lang="en-US" smtClean="0"/>
              <a:t>Gestures</a:t>
            </a:r>
          </a:p>
          <a:p>
            <a:pPr lvl="1" eaLnBrk="1" hangingPunct="1"/>
            <a:r>
              <a:rPr lang="en-US" smtClean="0"/>
              <a:t>Eye-gaze</a:t>
            </a:r>
          </a:p>
          <a:p>
            <a:pPr lvl="1" eaLnBrk="1" hangingPunct="1"/>
            <a:r>
              <a:rPr lang="en-US" smtClean="0"/>
              <a:t>Point</a:t>
            </a:r>
          </a:p>
          <a:p>
            <a:pPr lvl="1" eaLnBrk="1" hangingPunct="1"/>
            <a:endParaRPr lang="en-US" smtClean="0"/>
          </a:p>
        </p:txBody>
      </p:sp>
      <p:sp>
        <p:nvSpPr>
          <p:cNvPr id="61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A27469-FF26-454F-ACB5-9B5942304C48}" type="datetime1">
              <a:rPr lang="en-US"/>
              <a:pPr eaLnBrk="1" hangingPunct="1"/>
              <a:t>12/16/2011</a:t>
            </a:fld>
            <a:endParaRPr lang="en-US"/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11CA80-9304-41EA-A890-F42D8D2D8CAE}" type="slidenum">
              <a:rPr lang="en-US"/>
              <a:pPr eaLnBrk="1" hangingPunct="1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Berlin Sans FB"/>
              </a:rPr>
              <a:t>In addition to lack of speech, young children with ASD show: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•Little use of conventional gestures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•Poor motor and vocal imitation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•Reduced attention to others’ faces and voices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•Reduced integration of gaze, gesture, and vocalization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•Difficulty in sharing focus with others (joint attention)</a:t>
            </a:r>
          </a:p>
          <a:p>
            <a:endParaRPr lang="en-US" sz="2800" dirty="0">
              <a:solidFill>
                <a:srgbClr val="000000"/>
              </a:solidFill>
              <a:latin typeface="Berlin Sans FB"/>
            </a:endParaRPr>
          </a:p>
          <a:p>
            <a:r>
              <a:rPr lang="en-US" sz="1400" dirty="0">
                <a:solidFill>
                  <a:srgbClr val="000000"/>
                </a:solidFill>
                <a:latin typeface="Berlin Sans FB"/>
              </a:rPr>
              <a:t>(Summarized in </a:t>
            </a:r>
            <a:r>
              <a:rPr lang="en-US" sz="1400" dirty="0" err="1">
                <a:solidFill>
                  <a:srgbClr val="000000"/>
                </a:solidFill>
                <a:latin typeface="Berlin Sans FB"/>
              </a:rPr>
              <a:t>Chawarska</a:t>
            </a:r>
            <a:r>
              <a:rPr lang="en-US" sz="1400" dirty="0">
                <a:solidFill>
                  <a:srgbClr val="000000"/>
                </a:solidFill>
                <a:latin typeface="Berlin Sans FB"/>
              </a:rPr>
              <a:t>&amp; </a:t>
            </a:r>
            <a:r>
              <a:rPr lang="en-US" sz="1400" dirty="0" err="1">
                <a:solidFill>
                  <a:srgbClr val="000000"/>
                </a:solidFill>
                <a:latin typeface="Berlin Sans FB"/>
              </a:rPr>
              <a:t>Volkmar</a:t>
            </a:r>
            <a:r>
              <a:rPr lang="en-US" sz="1400" dirty="0">
                <a:solidFill>
                  <a:srgbClr val="000000"/>
                </a:solidFill>
                <a:latin typeface="Berlin Sans FB"/>
              </a:rPr>
              <a:t>, 2005)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0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609600" y="3194050"/>
            <a:ext cx="79248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</a:rPr>
              <a:t>While language development seems on the surface normal, individuals with Aspergers often have deficits in pragmatics and prosody.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</a:rPr>
              <a:t>Vocabularies may be extraordinarily rich and some sound like ‘little professors’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</a:rPr>
              <a:t>However persons with AS can be extremely literal and have difficulty using language in a social context</a:t>
            </a:r>
          </a:p>
        </p:txBody>
      </p:sp>
      <p:pic>
        <p:nvPicPr>
          <p:cNvPr id="18436" name="Picture 3" descr="BD19854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1000"/>
            <a:ext cx="4572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Berlin Sans FB"/>
              </a:rPr>
              <a:t>Imitation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•Level of imitation is associated with language level. </a:t>
            </a:r>
            <a:r>
              <a:rPr lang="en-US" sz="1600" dirty="0">
                <a:solidFill>
                  <a:srgbClr val="000000"/>
                </a:solidFill>
                <a:latin typeface="Berlin Sans FB"/>
              </a:rPr>
              <a:t>(Stone &amp; Yoder, 2001)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•Several studies </a:t>
            </a:r>
            <a:r>
              <a:rPr lang="en-US" sz="2000" dirty="0">
                <a:solidFill>
                  <a:srgbClr val="000000"/>
                </a:solidFill>
                <a:latin typeface="Berlin Sans FB"/>
              </a:rPr>
              <a:t>(Ingersoll, Lewis, &amp; </a:t>
            </a:r>
            <a:r>
              <a:rPr lang="en-US" sz="2000" dirty="0" err="1">
                <a:solidFill>
                  <a:srgbClr val="000000"/>
                </a:solidFill>
                <a:latin typeface="Berlin Sans FB"/>
              </a:rPr>
              <a:t>Kroman</a:t>
            </a:r>
            <a:r>
              <a:rPr lang="en-US" sz="2000" dirty="0">
                <a:solidFill>
                  <a:srgbClr val="000000"/>
                </a:solidFill>
                <a:latin typeface="Berlin Sans FB"/>
              </a:rPr>
              <a:t>, 2007; Ingersoll &amp; </a:t>
            </a:r>
            <a:r>
              <a:rPr lang="en-US" sz="2000" dirty="0" err="1">
                <a:solidFill>
                  <a:srgbClr val="000000"/>
                </a:solidFill>
                <a:latin typeface="Berlin Sans FB"/>
              </a:rPr>
              <a:t>Gergans</a:t>
            </a:r>
            <a:r>
              <a:rPr lang="en-US" sz="2000" dirty="0">
                <a:solidFill>
                  <a:srgbClr val="000000"/>
                </a:solidFill>
                <a:latin typeface="Berlin Sans FB"/>
              </a:rPr>
              <a:t>, 2007; Whelan, </a:t>
            </a:r>
            <a:r>
              <a:rPr lang="en-US" sz="2000" dirty="0" err="1">
                <a:solidFill>
                  <a:srgbClr val="000000"/>
                </a:solidFill>
                <a:latin typeface="Berlin Sans FB"/>
              </a:rPr>
              <a:t>Schreibman</a:t>
            </a:r>
            <a:r>
              <a:rPr lang="en-US" sz="2000" dirty="0">
                <a:solidFill>
                  <a:srgbClr val="000000"/>
                </a:solidFill>
                <a:latin typeface="Berlin Sans FB"/>
              </a:rPr>
              <a:t>, &amp; Ingersoll, 2006)</a:t>
            </a:r>
            <a:r>
              <a:rPr lang="en-US" sz="2800" dirty="0">
                <a:solidFill>
                  <a:srgbClr val="000000"/>
                </a:solidFill>
                <a:latin typeface="Berlin Sans FB"/>
              </a:rPr>
              <a:t>showed naturalistic imitation training increased spontaneous imitation.</a:t>
            </a:r>
          </a:p>
          <a:p>
            <a:r>
              <a:rPr lang="en-US" sz="2800" dirty="0">
                <a:solidFill>
                  <a:srgbClr val="000000"/>
                </a:solidFill>
                <a:latin typeface="Berlin Sans FB"/>
              </a:rPr>
              <a:t>•Also report concomitant increases in language, and JA</a:t>
            </a:r>
            <a:r>
              <a:rPr lang="en-US" sz="2800" dirty="0" smtClean="0">
                <a:solidFill>
                  <a:srgbClr val="000000"/>
                </a:solidFill>
                <a:latin typeface="Berlin Sans FB"/>
              </a:rPr>
              <a:t>.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Berlin Sans FB"/>
              </a:rPr>
              <a:t>Studies did not show same language increase when you looked at training Joint Attention or Symbolic play</a:t>
            </a:r>
            <a:endParaRPr lang="en-US" sz="2800" dirty="0">
              <a:solidFill>
                <a:srgbClr val="000000"/>
              </a:solidFill>
              <a:latin typeface="Berlin Sans FB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390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533400" y="1295400"/>
            <a:ext cx="7467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tx1"/>
                </a:solidFill>
                <a:latin typeface="Times New Roman" pitchFamily="18" charset="0"/>
              </a:rPr>
              <a:t>Because of their high degree of functionality and their naiveté those with AS are often viewed as eccentric or odd and can easily become victims of teasing and bullying</a:t>
            </a:r>
          </a:p>
        </p:txBody>
      </p:sp>
      <p:pic>
        <p:nvPicPr>
          <p:cNvPr id="19460" name="Picture 3" descr="j01346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36925"/>
            <a:ext cx="502285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524000" y="609600"/>
            <a:ext cx="6934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4400" b="1" dirty="0">
                <a:latin typeface="Times New Roman" pitchFamily="18" charset="0"/>
              </a:rPr>
              <a:t>Literal Understanding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1371600" y="1752600"/>
            <a:ext cx="7467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You’re Killing Me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You crack me up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You are out of your mind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Pull yourself together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If looks could kill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Butter her up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600" dirty="0">
                <a:latin typeface="Times New Roman" pitchFamily="18" charset="0"/>
              </a:rPr>
              <a:t>Computer Bug</a:t>
            </a:r>
          </a:p>
        </p:txBody>
      </p:sp>
      <p:pic>
        <p:nvPicPr>
          <p:cNvPr id="20485" name="Picture 4" descr="BS0001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2895600"/>
            <a:ext cx="3078162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066800" y="655638"/>
            <a:ext cx="7772400" cy="147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4800" dirty="0">
                <a:latin typeface="Times New Roman" pitchFamily="18" charset="0"/>
              </a:rPr>
              <a:t>Executive Dysfunction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371600" y="2133600"/>
            <a:ext cx="716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Difficulty sequencing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Long time for emotions to subside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Social interactions felt like landmines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Very rigid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Didn’t understand perspective taking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Didn’t understand time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Extreme difficulty with reading comprehension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Transitions were like nightmares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rgbClr val="219797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219797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219797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219797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219797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19797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chemeClr val="tx1"/>
                </a:solidFill>
              </a:rPr>
              <a:t>Patricia Rakovic MA CCC/SLP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609600" y="796925"/>
            <a:ext cx="7696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latin typeface="Times New Roman" pitchFamily="18" charset="0"/>
              </a:rPr>
              <a:t>Impaired Executive Functions</a:t>
            </a:r>
            <a:br>
              <a:rPr lang="en-US" sz="4400" dirty="0">
                <a:latin typeface="Times New Roman" pitchFamily="18" charset="0"/>
              </a:rPr>
            </a:br>
            <a:r>
              <a:rPr lang="en-US" sz="2800" dirty="0">
                <a:latin typeface="Times New Roman" pitchFamily="18" charset="0"/>
              </a:rPr>
              <a:t>refers to all the mental processes required to create a plan and carry it out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1447800" y="24384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Working Memory		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Inhibitions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Planning/Organization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Flexibility/Set Shifting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Emotional Regulation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Difficulties in Self Monitoring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Symbol" pitchFamily="18" charset="2"/>
              <a:buChar char="¨"/>
            </a:pPr>
            <a:r>
              <a:rPr lang="en-US" sz="3200" dirty="0">
                <a:latin typeface="Times New Roman" pitchFamily="18" charset="0"/>
              </a:rPr>
              <a:t>Rigid, Inflexible, Perseverative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000" smtClean="0">
                <a:latin typeface="Comic Sans MS" pitchFamily="66" charset="0"/>
              </a:rPr>
              <a:t>ESSENTIAL PRE-REQUISITES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CCFF99"/>
              </a:buClr>
              <a:defRPr/>
            </a:pPr>
            <a:r>
              <a:rPr lang="en-GB" dirty="0" smtClean="0">
                <a:latin typeface="Comic Sans MS" pitchFamily="66" charset="0"/>
              </a:rPr>
              <a:t>Something to communicate about - an awareness of ones needs and concepts</a:t>
            </a:r>
          </a:p>
          <a:p>
            <a:pPr eaLnBrk="1" hangingPunct="1">
              <a:lnSpc>
                <a:spcPct val="90000"/>
              </a:lnSpc>
              <a:buClr>
                <a:srgbClr val="CCFF99"/>
              </a:buClr>
              <a:defRPr/>
            </a:pPr>
            <a:endParaRPr lang="en-GB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Clr>
                <a:srgbClr val="CCFF99"/>
              </a:buClr>
              <a:defRPr/>
            </a:pPr>
            <a:r>
              <a:rPr lang="en-GB" dirty="0" smtClean="0">
                <a:latin typeface="Comic Sans MS" pitchFamily="66" charset="0"/>
              </a:rPr>
              <a:t>A means for communication - either spoken language or some alternative</a:t>
            </a:r>
          </a:p>
          <a:p>
            <a:pPr eaLnBrk="1" hangingPunct="1">
              <a:lnSpc>
                <a:spcPct val="90000"/>
              </a:lnSpc>
              <a:buClr>
                <a:srgbClr val="CCFF99"/>
              </a:buClr>
              <a:defRPr/>
            </a:pPr>
            <a:endParaRPr lang="en-GB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Clr>
                <a:srgbClr val="CCFF99"/>
              </a:buClr>
              <a:defRPr/>
            </a:pPr>
            <a:r>
              <a:rPr lang="en-GB" dirty="0" smtClean="0">
                <a:latin typeface="Comic Sans MS" pitchFamily="66" charset="0"/>
              </a:rPr>
              <a:t>A reason for communicating - an environment which is responsive but does not anticipate every need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70D77-89B9-4F3D-8A8F-201A51903682}" type="datetime1">
              <a:rPr lang="en-GB"/>
              <a:pPr>
                <a:defRPr/>
              </a:pPr>
              <a:t>16/12/2011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A6653-CB70-420C-B9A5-F223CA6B7B1A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504</Words>
  <Application>Microsoft Office PowerPoint</Application>
  <PresentationFormat>On-screen Show (4:3)</PresentationFormat>
  <Paragraphs>101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Impaired Executive Functioning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ESSENTIAL PRE-REQUISITES</vt:lpstr>
      <vt:lpstr>Foundations of Communication</vt:lpstr>
      <vt:lpstr>Communication Characteristics in Children with ASD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Impaired Executive Functioning</dc:title>
  <dc:creator>Patricia</dc:creator>
  <cp:lastModifiedBy>Patricia</cp:lastModifiedBy>
  <cp:revision>1</cp:revision>
  <dcterms:created xsi:type="dcterms:W3CDTF">2011-12-16T11:41:29Z</dcterms:created>
  <dcterms:modified xsi:type="dcterms:W3CDTF">2011-12-16T11:42:38Z</dcterms:modified>
</cp:coreProperties>
</file>